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" initials="J" lastIdx="1" clrIdx="0"/>
  <p:cmAuthor id="1" name="olivier.bonneau" initials="o" lastIdx="4" clrIdx="1">
    <p:extLst>
      <p:ext uri="{19B8F6BF-5375-455C-9EA6-DF929625EA0E}">
        <p15:presenceInfo xmlns:p15="http://schemas.microsoft.com/office/powerpoint/2012/main" userId="S::olivier.bonneau@riviereavocats.com::7ed216ca-e875-4851-97ea-5ce3b6accd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906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6752" y="20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37738-8F97-864F-A364-2C7F85F24C63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B7AF-C991-764A-B792-3D0A92C00E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22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riviereavocats.com/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8932"/>
            <a:ext cx="7559675" cy="864235"/>
          </a:xfrm>
          <a:prstGeom prst="rect">
            <a:avLst/>
          </a:prstGeom>
          <a:solidFill>
            <a:srgbClr val="1E4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6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645" y="0"/>
            <a:ext cx="898804" cy="8418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1058" y="1322439"/>
            <a:ext cx="7371204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fr-FR" sz="1050" b="1" dirty="0">
                <a:latin typeface="Helvetica" charset="0"/>
                <a:ea typeface="Helvetica" charset="0"/>
                <a:cs typeface="Helvetica" charset="0"/>
              </a:rPr>
              <a:t>Au lendemain de la loi ELAN</a:t>
            </a:r>
            <a:r>
              <a:rPr lang="fr-FR" sz="1050" b="1" baseline="30000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fr-FR" sz="1050" b="1" dirty="0">
                <a:latin typeface="Helvetica" charset="0"/>
                <a:ea typeface="Helvetica" charset="0"/>
                <a:cs typeface="Helvetica" charset="0"/>
              </a:rPr>
              <a:t>, quels sont les effets de l’annulation d’un plan local d’urbanisme sur les autorisations d’urbanisme antérieurement délivrées ?</a:t>
            </a: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L’article L. 600-12-1 du code de l’urbanisme, créé par l’article 80 de la loi ELAN, 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limite les incidences de l’annulation d’un plan local d’urbanisme sur les décisions relatives à l’utilisation ou l’occupation du sol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. Désormais, si l’annulation ou la déclaration d’illégalité du plan local d’urbanisme repose sur un 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motif étranger aux règles d’urbanisme applicables au projet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, la disparition ou l’inapplicabilité de ce document découlant de la décision de justice est 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sans incidence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 sur l’autorisation d’urbanisme antérieurement délivrée.</a:t>
            </a:r>
            <a:endParaRPr lang="fr-FR" sz="857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3690" y="3038629"/>
            <a:ext cx="2747671" cy="361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42558" tIns="71279" rIns="142558" bIns="7127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L’article L. 600-12 du code de l’urbanisme</a:t>
            </a:r>
            <a:r>
              <a:rPr lang="fr-FR" sz="900" baseline="30000" dirty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, dans sa rédaction antérieure à l’intervention de loi « Elan », prévoyait que l’annulation ou la déclaration d’illégalité d’un </a:t>
            </a:r>
            <a:r>
              <a:rPr lang="is-IS" sz="900" dirty="0">
                <a:latin typeface="Helvetica" charset="0"/>
                <a:ea typeface="Helvetica" charset="0"/>
                <a:cs typeface="Helvetica" charset="0"/>
              </a:rPr>
              <a:t>plan local d’urbanisme avait pour effet de </a:t>
            </a:r>
            <a:r>
              <a:rPr lang="is-IS" sz="900" b="1" dirty="0">
                <a:latin typeface="Helvetica" charset="0"/>
                <a:ea typeface="Helvetica" charset="0"/>
                <a:cs typeface="Helvetica" charset="0"/>
              </a:rPr>
              <a:t>remettre en vigueur le document d‘urbanisme immé-diatement antérieur</a:t>
            </a:r>
            <a:r>
              <a:rPr lang="is-IS" sz="900" dirty="0">
                <a:latin typeface="Helvetica" charset="0"/>
                <a:ea typeface="Helvetica" charset="0"/>
                <a:cs typeface="Helvetica" charset="0"/>
              </a:rPr>
              <a:t>. </a:t>
            </a: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Admettant que l’illégalité du PLU puisse avoir des conséquences sur les autorisations d’urbanisme délivrées sous son empire, le Conseil d’Etat a conditionné ces effets à la démonstration de leur non-conformité au document d’urbanisme remis en vigueur : </a:t>
            </a: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134938" algn="just"/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« </a:t>
            </a:r>
            <a:r>
              <a:rPr lang="fr-FR" sz="850" dirty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is-IS" sz="850" dirty="0">
                <a:latin typeface="Helvetica" charset="0"/>
                <a:ea typeface="Helvetica" charset="0"/>
                <a:cs typeface="Helvetica" charset="0"/>
              </a:rPr>
              <a:t>…) </a:t>
            </a:r>
            <a:r>
              <a:rPr lang="fr-FR" sz="850" i="1" dirty="0">
                <a:latin typeface="Helvetica" charset="0"/>
                <a:ea typeface="Helvetica" charset="0"/>
                <a:cs typeface="Helvetica" charset="0"/>
              </a:rPr>
              <a:t>il peut être utilement soutenu devant le juge qu'un permis de construire a été </a:t>
            </a:r>
            <a:r>
              <a:rPr lang="fr-FR" sz="850" b="1" i="1" dirty="0">
                <a:latin typeface="Helvetica" charset="0"/>
                <a:ea typeface="Helvetica" charset="0"/>
                <a:cs typeface="Helvetica" charset="0"/>
              </a:rPr>
              <a:t>délivré sous l'empire d'un document d'urbanisme illégal </a:t>
            </a:r>
            <a:r>
              <a:rPr lang="fr-FR" sz="850" dirty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is-IS" sz="850" dirty="0">
                <a:latin typeface="Helvetica" charset="0"/>
                <a:ea typeface="Helvetica" charset="0"/>
                <a:cs typeface="Helvetica" charset="0"/>
              </a:rPr>
              <a:t>…)</a:t>
            </a:r>
            <a:r>
              <a:rPr lang="fr-FR" sz="85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850" b="1" i="1" u="sng" dirty="0">
                <a:latin typeface="Helvetica" charset="0"/>
                <a:ea typeface="Helvetica" charset="0"/>
                <a:cs typeface="Helvetica" charset="0"/>
              </a:rPr>
              <a:t>à la condition</a:t>
            </a:r>
            <a:r>
              <a:rPr lang="fr-FR" sz="850" b="1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850" i="1" dirty="0">
                <a:latin typeface="Helvetica" charset="0"/>
                <a:ea typeface="Helvetica" charset="0"/>
                <a:cs typeface="Helvetica" charset="0"/>
              </a:rPr>
              <a:t>que le requérant fasse en outre valoir que </a:t>
            </a:r>
            <a:r>
              <a:rPr lang="fr-FR" sz="850" b="1" i="1" dirty="0">
                <a:latin typeface="Helvetica" charset="0"/>
                <a:ea typeface="Helvetica" charset="0"/>
                <a:cs typeface="Helvetica" charset="0"/>
              </a:rPr>
              <a:t>ce permis méconnaît les dispositions pertinentes ainsi remises en vigueur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 ».</a:t>
            </a:r>
          </a:p>
          <a:p>
            <a:pPr algn="just"/>
            <a:endParaRPr lang="fr-FR" sz="500" dirty="0">
              <a:latin typeface="Helvetica" charset="0"/>
              <a:ea typeface="Helvetica" charset="0"/>
              <a:cs typeface="Helvetica" charset="0"/>
            </a:endParaRPr>
          </a:p>
          <a:p>
            <a:pPr algn="r"/>
            <a:r>
              <a:rPr lang="fr-FR" sz="800" dirty="0">
                <a:latin typeface="Helvetica" charset="0"/>
                <a:ea typeface="Helvetica" charset="0"/>
                <a:cs typeface="Helvetica" charset="0"/>
              </a:rPr>
              <a:t>CE, 7 février 2008, « </a:t>
            </a:r>
            <a:r>
              <a:rPr lang="fr-FR" sz="800" i="1" dirty="0" err="1">
                <a:latin typeface="Helvetica" charset="0"/>
                <a:ea typeface="Helvetica" charset="0"/>
                <a:cs typeface="Helvetica" charset="0"/>
              </a:rPr>
              <a:t>Cne</a:t>
            </a:r>
            <a:r>
              <a:rPr lang="fr-FR" sz="800" i="1" dirty="0">
                <a:latin typeface="Helvetica" charset="0"/>
                <a:ea typeface="Helvetica" charset="0"/>
                <a:cs typeface="Helvetica" charset="0"/>
              </a:rPr>
              <a:t> de Courbevoie</a:t>
            </a:r>
            <a:r>
              <a:rPr lang="fr-FR" sz="800" dirty="0">
                <a:latin typeface="Helvetica" charset="0"/>
                <a:ea typeface="Helvetica" charset="0"/>
                <a:cs typeface="Helvetica" charset="0"/>
              </a:rPr>
              <a:t> », </a:t>
            </a:r>
            <a:br>
              <a:rPr lang="fr-FR" sz="800" dirty="0">
                <a:latin typeface="Helvetica" charset="0"/>
                <a:ea typeface="Helvetica" charset="0"/>
                <a:cs typeface="Helvetica" charset="0"/>
              </a:rPr>
            </a:br>
            <a:r>
              <a:rPr lang="fr-FR" sz="800" dirty="0">
                <a:latin typeface="Helvetica" charset="0"/>
                <a:ea typeface="Helvetica" charset="0"/>
                <a:cs typeface="Helvetica" charset="0"/>
              </a:rPr>
              <a:t>n° 297227, </a:t>
            </a:r>
            <a:r>
              <a:rPr lang="fr-FR" sz="800" i="1" dirty="0">
                <a:latin typeface="Helvetica" charset="0"/>
                <a:ea typeface="Helvetica" charset="0"/>
                <a:cs typeface="Helvetica" charset="0"/>
              </a:rPr>
              <a:t>Rec. </a:t>
            </a:r>
            <a:r>
              <a:rPr lang="fr-FR" sz="800" i="1" dirty="0" err="1">
                <a:latin typeface="Helvetica" charset="0"/>
                <a:ea typeface="Helvetica" charset="0"/>
                <a:cs typeface="Helvetica" charset="0"/>
              </a:rPr>
              <a:t>Leb</a:t>
            </a:r>
            <a:r>
              <a:rPr lang="fr-FR" sz="800" i="1" dirty="0">
                <a:latin typeface="Helvetica" charset="0"/>
                <a:ea typeface="Helvetica" charset="0"/>
                <a:cs typeface="Helvetica" charset="0"/>
              </a:rPr>
              <a:t>.</a:t>
            </a:r>
            <a:endParaRPr lang="fr-FR" sz="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6900" y="10255200"/>
            <a:ext cx="73395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u="sng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www.riviereavocats.com</a:t>
            </a:r>
            <a:r>
              <a:rPr lang="fr-FR" sz="60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   </a:t>
            </a:r>
            <a:r>
              <a:rPr lang="fr-FR" sz="50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   		                                                                                                                                                                  </a:t>
            </a:r>
            <a:r>
              <a:rPr lang="fr-FR" sz="55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Rivière Avocats Associés - + 33 (0)5 56 79 96 00</a:t>
            </a:r>
          </a:p>
          <a:p>
            <a:pPr algn="just"/>
            <a:r>
              <a:rPr lang="fr-FR" sz="50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Le 1</a:t>
            </a:r>
            <a:r>
              <a:rPr lang="fr-FR" sz="500" b="1" baseline="300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er </a:t>
            </a:r>
            <a:r>
              <a:rPr lang="fr-FR" sz="50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octobre 2018 </a:t>
            </a:r>
            <a:r>
              <a:rPr lang="mr-IN" sz="50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–</a:t>
            </a:r>
            <a:r>
              <a:rPr lang="fr-FR" sz="500" b="1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Bulletin n° 29 </a:t>
            </a:r>
            <a:r>
              <a:rPr lang="mr-IN" sz="5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–</a:t>
            </a:r>
            <a:r>
              <a:rPr lang="fr-FR" sz="5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Ce bulletin est une publication éditée par l’AARPI Rivière Avocats Associés et diffusée gratuitement auprès d’un nombre limité de personnes et mise à disposition sur le site internet </a:t>
            </a:r>
            <a:r>
              <a:rPr lang="fr-FR" sz="5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www.riviereavocats.com</a:t>
            </a:r>
            <a:r>
              <a:rPr lang="fr-FR" sz="5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. Ce bulletin n’a qu’une vocation d’information générale non exhaustive et ne saurait constituer ou se substituer à un acte de conseil juridique. Le cabinet ne saurait être tenu responsable des conséquences résultant de l’utilisation des informations contenues dans ce bulletin. Conformément à la loi « informatique et Libertés » n°78-17 modifiée vous pouvez demander à accéder, faire rectifier ou supprimer les informations vous concernant en envoyant un courriel à communication@riviereavocats.com.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887379" y="2914240"/>
            <a:ext cx="2736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La loi « Elan » a introduit dans le code de l’urbanisme l’article L. 600-12-1, réduisant davantage les répercussions des effets de l’illégalité du PLU sur les autorisations d’urbanisme délivrées sous son empire :</a:t>
            </a: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133350" algn="just"/>
            <a:r>
              <a:rPr lang="fr-FR" sz="850" dirty="0">
                <a:latin typeface="Helvetica" charset="0"/>
              </a:rPr>
              <a:t>« </a:t>
            </a:r>
            <a:r>
              <a:rPr lang="fr-FR" sz="850" i="1" dirty="0">
                <a:latin typeface="Helvetica" charset="0"/>
              </a:rPr>
              <a:t>L'annulation ou la déclaration d'illégalité </a:t>
            </a:r>
            <a:r>
              <a:rPr lang="fr-FR" sz="850" dirty="0">
                <a:latin typeface="Helvetica" charset="0"/>
              </a:rPr>
              <a:t>(…)</a:t>
            </a:r>
            <a:r>
              <a:rPr lang="fr-FR" sz="850" i="1" dirty="0">
                <a:latin typeface="Helvetica" charset="0"/>
              </a:rPr>
              <a:t> d'un plan local d'urbanisme </a:t>
            </a:r>
            <a:r>
              <a:rPr lang="fr-FR" sz="850" dirty="0">
                <a:latin typeface="Helvetica" charset="0"/>
              </a:rPr>
              <a:t>(…) </a:t>
            </a:r>
            <a:r>
              <a:rPr lang="fr-FR" sz="850" i="1" dirty="0">
                <a:latin typeface="Helvetica" charset="0"/>
              </a:rPr>
              <a:t>sont par elles-mêmes</a:t>
            </a:r>
            <a:r>
              <a:rPr lang="fr-FR" sz="850" b="1" i="1" dirty="0">
                <a:latin typeface="Helvetica" charset="0"/>
              </a:rPr>
              <a:t> </a:t>
            </a:r>
            <a:r>
              <a:rPr lang="fr-FR" sz="850" b="1" i="1" u="sng" dirty="0">
                <a:latin typeface="Helvetica" charset="0"/>
              </a:rPr>
              <a:t>sans incidence</a:t>
            </a:r>
            <a:r>
              <a:rPr lang="fr-FR" sz="850" b="1" i="1" dirty="0">
                <a:latin typeface="Helvetica" charset="0"/>
              </a:rPr>
              <a:t> </a:t>
            </a:r>
            <a:r>
              <a:rPr lang="fr-FR" sz="850" i="1" dirty="0">
                <a:latin typeface="Helvetica" charset="0"/>
              </a:rPr>
              <a:t>sur les </a:t>
            </a:r>
            <a:r>
              <a:rPr lang="fr-FR" sz="850" dirty="0">
                <a:latin typeface="Helvetica" charset="0"/>
              </a:rPr>
              <a:t>[autorisations d’urbanisme] </a:t>
            </a:r>
            <a:r>
              <a:rPr lang="fr-FR" sz="850" i="1" dirty="0">
                <a:latin typeface="Helvetica" charset="0"/>
              </a:rPr>
              <a:t>délivrées antérieurement à leur prononcé </a:t>
            </a:r>
            <a:r>
              <a:rPr lang="fr-FR" sz="850" b="1" i="1" u="sng" dirty="0">
                <a:latin typeface="Helvetica" charset="0"/>
              </a:rPr>
              <a:t>dès lors que ces annulations ou déclarations d'illégalité reposent sur un motif étranger aux règles d'urbanisme applicables au projet</a:t>
            </a:r>
            <a:r>
              <a:rPr lang="fr-FR" sz="850" i="1" dirty="0">
                <a:latin typeface="Helvetica" charset="0"/>
              </a:rPr>
              <a:t>. </a:t>
            </a:r>
            <a:r>
              <a:rPr lang="fr-FR" sz="850" dirty="0">
                <a:latin typeface="Helvetica" charset="0"/>
              </a:rPr>
              <a:t>»</a:t>
            </a:r>
          </a:p>
          <a:p>
            <a:pPr algn="just"/>
            <a:endParaRPr lang="fr-FR" sz="900" dirty="0">
              <a:latin typeface="Helvetica" charset="0"/>
            </a:endParaRPr>
          </a:p>
          <a:p>
            <a:pPr algn="just"/>
            <a:r>
              <a:rPr lang="fr-FR" sz="900" dirty="0">
                <a:latin typeface="Helvetica" charset="0"/>
              </a:rPr>
              <a:t>L’analyse, dans de telles hypothèses, de la légalité de l’autorisation d’urbanisme apparaît ainsi complexifiée, puisqu’il incombe désormais au juge de trancher </a:t>
            </a:r>
            <a:r>
              <a:rPr lang="fr-FR" sz="900" b="1" dirty="0">
                <a:latin typeface="Helvetica" charset="0"/>
              </a:rPr>
              <a:t>au préalable </a:t>
            </a:r>
            <a:r>
              <a:rPr lang="fr-FR" sz="900" dirty="0">
                <a:latin typeface="Helvetica" charset="0"/>
              </a:rPr>
              <a:t>la question de savoir si le motif d’annulation retenu est étranger aux règles d’urbanisme applicables au projet, avant de s’interroger sur la légalité d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e l’autorisation d’urbanisme au prisme des dispositions de l’ancien PLU remises en vigueur.  </a:t>
            </a: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9545" y="7103747"/>
            <a:ext cx="26652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lvl="0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L’article L. 600-12-1 du CU n’apporte aucun élément permettant  de cerner la notion de « </a:t>
            </a:r>
            <a:r>
              <a:rPr lang="fr-FR" sz="900" i="1" dirty="0">
                <a:latin typeface="Helvetica" charset="0"/>
                <a:ea typeface="Helvetica" charset="0"/>
                <a:cs typeface="Helvetica" charset="0"/>
              </a:rPr>
              <a:t>motifs étrangers aux règles d’urbanisme applicables au projet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 ». </a:t>
            </a:r>
          </a:p>
          <a:p>
            <a:pPr marL="7938" indent="-7938" algn="just">
              <a:defRPr/>
            </a:pPr>
            <a:endParaRPr lang="fr-FR" sz="7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Ainsi que le commentent M</a:t>
            </a:r>
            <a:r>
              <a:rPr lang="fr-FR" sz="900" baseline="30000" dirty="0">
                <a:latin typeface="Helvetica" charset="0"/>
                <a:ea typeface="Helvetica" charset="0"/>
                <a:cs typeface="Helvetica" charset="0"/>
              </a:rPr>
              <a:t>mes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 Christine </a:t>
            </a:r>
            <a:r>
              <a:rPr lang="fr-FR" sz="900" dirty="0" err="1">
                <a:latin typeface="Helvetica" charset="0"/>
                <a:ea typeface="Helvetica" charset="0"/>
                <a:cs typeface="Helvetica" charset="0"/>
              </a:rPr>
              <a:t>Mauguë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 et Cécile </a:t>
            </a:r>
            <a:r>
              <a:rPr lang="fr-FR" sz="900" dirty="0">
                <a:latin typeface="Helvetica" charset="0"/>
              </a:rPr>
              <a:t>Barrois de Sarigny</a:t>
            </a:r>
            <a:r>
              <a:rPr lang="fr-FR" sz="900" baseline="30000" dirty="0">
                <a:latin typeface="Helvetica" charset="0"/>
              </a:rPr>
              <a:t>4</a:t>
            </a:r>
            <a:r>
              <a:rPr lang="fr-FR" sz="900" dirty="0">
                <a:latin typeface="Helvetica" charset="0"/>
              </a:rPr>
              <a:t>, </a:t>
            </a:r>
            <a:r>
              <a:rPr lang="fr-FR" sz="900" i="1" dirty="0">
                <a:latin typeface="Helvetica" charset="0"/>
                <a:ea typeface="Helvetica" charset="0"/>
                <a:cs typeface="Helvetica" charset="0"/>
              </a:rPr>
              <a:t>« (…) cette formule gagnera à être éclairée par la jurisprudence », 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tout particulièrement sur le point de savoir si un vice de légalité externe affectant le document d’urbanisme constitue, par hypothèse, un motif étranger aux règles d’urbanisme applicables à une autorisation délivrée sous son empire.</a:t>
            </a:r>
          </a:p>
          <a:p>
            <a:pPr marL="7938" indent="-7938" algn="just">
              <a:defRPr/>
            </a:pPr>
            <a:endParaRPr lang="fr-FR" sz="7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Seule la CAA de Marseille</a:t>
            </a:r>
            <a:r>
              <a:rPr lang="fr-FR" sz="900" baseline="30000" dirty="0">
                <a:latin typeface="Helvetica" charset="0"/>
                <a:ea typeface="Helvetica" charset="0"/>
                <a:cs typeface="Helvetica" charset="0"/>
              </a:rPr>
              <a:t>5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 semble avoir fait application à ce jour de ces dispositions, jugeant qu’un motif tiré de l’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insuffisante motivation des conclusions du commissaire enquêteur 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et de son rapport « </a:t>
            </a:r>
            <a:r>
              <a:rPr lang="fr-FR" sz="900" i="1" dirty="0">
                <a:latin typeface="Helvetica" charset="0"/>
                <a:ea typeface="Helvetica" charset="0"/>
                <a:cs typeface="Helvetica" charset="0"/>
              </a:rPr>
              <a:t>constitue un motif étranger aux règles d’urbanisme applicables au projet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 ». </a:t>
            </a:r>
          </a:p>
          <a:p>
            <a:pPr marL="7938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177800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lvl="0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lvl="0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lvl="0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2219" y="915431"/>
            <a:ext cx="3059106" cy="284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47" cap="small" dirty="0">
                <a:solidFill>
                  <a:srgbClr val="1E498B"/>
                </a:solidFill>
                <a:latin typeface="Helvetica" charset="0"/>
                <a:ea typeface="Helvetica" charset="0"/>
                <a:cs typeface="Helvetica" charset="0"/>
              </a:rPr>
              <a:t>Bulletin – droit public immobilier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40577" y="2827028"/>
            <a:ext cx="2469037" cy="333673"/>
          </a:xfrm>
          <a:prstGeom prst="rect">
            <a:avLst/>
          </a:prstGeom>
          <a:solidFill>
            <a:srgbClr val="1E498B"/>
          </a:solidFill>
        </p:spPr>
        <p:txBody>
          <a:bodyPr wrap="square" tIns="28063" bIns="28063" rtlCol="0" anchor="t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Effets classiques de l’illégalité du PLU sur les autorisations délivrées sous son empire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974753" y="2827028"/>
            <a:ext cx="2562628" cy="333673"/>
          </a:xfrm>
          <a:prstGeom prst="rect">
            <a:avLst/>
          </a:prstGeom>
          <a:solidFill>
            <a:srgbClr val="1E498B"/>
          </a:solidFill>
        </p:spPr>
        <p:txBody>
          <a:bodyPr wrap="square" tIns="28063" bIns="28063" rtlCol="0" anchor="t">
            <a:spAutoFit/>
          </a:bodyPr>
          <a:lstStyle/>
          <a:p>
            <a:pPr algn="ctr"/>
            <a:r>
              <a:rPr lang="is-IS" sz="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Limitation des effets de l‘illégalité du PLU par la loi “Elan“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022473" y="7031730"/>
            <a:ext cx="2542933" cy="333673"/>
          </a:xfrm>
          <a:prstGeom prst="rect">
            <a:avLst/>
          </a:prstGeom>
          <a:solidFill>
            <a:srgbClr val="1E498B"/>
          </a:solidFill>
        </p:spPr>
        <p:txBody>
          <a:bodyPr wrap="square" tIns="28063" bIns="28063" rtlCol="0" anchor="t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La question de l’application de ces dispositions nouvelles aux instances en cours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97064" y="7030780"/>
            <a:ext cx="2558313" cy="333673"/>
          </a:xfrm>
          <a:prstGeom prst="rect">
            <a:avLst/>
          </a:prstGeom>
          <a:solidFill>
            <a:srgbClr val="1E498B"/>
          </a:solidFill>
        </p:spPr>
        <p:txBody>
          <a:bodyPr wrap="square" tIns="28063" bIns="28063" rtlCol="0" anchor="t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La nécessaire précision des « </a:t>
            </a:r>
            <a:r>
              <a:rPr lang="fr-FR" sz="9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motifs étrangers aux règles d’urbanisme applicables au projet </a:t>
            </a:r>
            <a:r>
              <a:rPr lang="fr-FR" sz="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»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5615146" y="2981676"/>
            <a:ext cx="15941" cy="726706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828156" y="6683752"/>
            <a:ext cx="1473994" cy="3539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850" b="1" dirty="0">
                <a:solidFill>
                  <a:srgbClr val="1E498B"/>
                </a:solidFill>
                <a:latin typeface="Helvetica" charset="0"/>
                <a:ea typeface="Helvetica" charset="0"/>
                <a:cs typeface="Helvetica" charset="0"/>
              </a:rPr>
              <a:t>Département droit public immobilier &amp; énergie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670525" y="7044768"/>
            <a:ext cx="1863995" cy="3362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Olivier Bonneau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associé, docteur en droit public, spécialiste en droit public et de l’urbanisme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Jean Gourdou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avocat, professeur agrégé de droit public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Fabien Tesson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maître de conférence en droit public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Fanny Clerc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avocat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Mélissa Rivière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avocat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Laura Descubes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avocat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Nathalène Laquieze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avocat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Emilie Fabre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juriste</a:t>
            </a:r>
          </a:p>
          <a:p>
            <a:endParaRPr lang="fr-FR" sz="500" i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Simon Guirriec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juriste</a:t>
            </a:r>
          </a:p>
          <a:p>
            <a:endParaRPr lang="fr-FR" sz="5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Nicolas </a:t>
            </a:r>
            <a:r>
              <a:rPr lang="fr-FR" sz="750" b="1" dirty="0" err="1">
                <a:latin typeface="Helvetica" charset="0"/>
                <a:ea typeface="Helvetica" charset="0"/>
                <a:cs typeface="Helvetica" charset="0"/>
              </a:rPr>
              <a:t>Jarroux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juriste</a:t>
            </a:r>
          </a:p>
          <a:p>
            <a:endParaRPr lang="fr-FR" sz="5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Arnaud Le </a:t>
            </a:r>
            <a:r>
              <a:rPr lang="fr-FR" sz="750" b="1" dirty="0" err="1">
                <a:latin typeface="Helvetica" charset="0"/>
                <a:ea typeface="Helvetica" charset="0"/>
                <a:cs typeface="Helvetica" charset="0"/>
              </a:rPr>
              <a:t>Guluche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juriste</a:t>
            </a:r>
          </a:p>
          <a:p>
            <a:endParaRPr lang="fr-FR" sz="500" b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Antoine Vaz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juriste</a:t>
            </a:r>
          </a:p>
          <a:p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Camille </a:t>
            </a:r>
            <a:r>
              <a:rPr lang="fr-FR" sz="750" b="1" dirty="0" err="1">
                <a:latin typeface="Helvetica" charset="0"/>
                <a:ea typeface="Helvetica" charset="0"/>
                <a:cs typeface="Helvetica" charset="0"/>
              </a:rPr>
              <a:t>Morot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, juriste</a:t>
            </a:r>
          </a:p>
          <a:p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  <a:p>
            <a:endParaRPr lang="fr-FR" sz="750" b="1" dirty="0">
              <a:latin typeface="Helvetica" charset="0"/>
              <a:ea typeface="Helvetica" charset="0"/>
              <a:cs typeface="Helvetica" charset="0"/>
            </a:endParaRPr>
          </a:p>
          <a:p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628716" y="2993238"/>
            <a:ext cx="1793546" cy="35317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fr-FR" sz="900" b="1" baseline="30000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fr-FR" sz="900" b="1" i="1" baseline="30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Loi n° 2018-1021 du 23 novembre 2018 portant évolution du logement, de l’aménagement et du numérique dite « ELAN ». </a:t>
            </a:r>
          </a:p>
          <a:p>
            <a:pPr algn="just"/>
            <a:endParaRPr lang="fr-FR" sz="750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b="1" baseline="30000" dirty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fr-FR" sz="900" b="1" i="1" baseline="30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La règle a été initialement posée par </a:t>
            </a:r>
            <a:r>
              <a:rPr lang="fr-FR" sz="750" i="1" dirty="0" err="1">
                <a:latin typeface="Helvetica" charset="0"/>
                <a:ea typeface="Helvetica" charset="0"/>
                <a:cs typeface="Helvetica" charset="0"/>
              </a:rPr>
              <a:t>par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 la loi « Bosson » du 9 février 1994 à l’article L. 125-5 du CU, puis reprise par la loi SRU du 13 décembre 2000 à l’article L. 121-8 du même code. </a:t>
            </a:r>
          </a:p>
          <a:p>
            <a:pPr algn="just"/>
            <a:endParaRPr lang="fr-FR" sz="750" b="1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b="1" baseline="30000" dirty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fr-FR" sz="750" b="1" baseline="30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Circulaire du 21 décembre 2018 de présentation des dispositions d’application immédiate de la loi n°2018-1021 du 23 novembre 2018 portant évolution du logement, de l’aménagement et du numérique (ELAN).</a:t>
            </a:r>
          </a:p>
          <a:p>
            <a:pPr algn="just"/>
            <a:endParaRPr lang="fr-FR" sz="750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b="1" baseline="30000" dirty="0">
                <a:latin typeface="Helvetica" charset="0"/>
                <a:ea typeface="Helvetica" charset="0"/>
                <a:cs typeface="Helvetica" charset="0"/>
              </a:rPr>
              <a:t>4 </a:t>
            </a:r>
            <a:r>
              <a:rPr lang="fr-FR" sz="750" i="1" dirty="0">
                <a:latin typeface="Helvetica" charset="0"/>
                <a:ea typeface="Helvetica" charset="0"/>
                <a:cs typeface="Helvetica" charset="0"/>
              </a:rPr>
              <a:t>RFDA 2019 p. 33.</a:t>
            </a:r>
          </a:p>
          <a:p>
            <a:pPr algn="just"/>
            <a:endParaRPr lang="fr-FR" sz="750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r>
              <a:rPr lang="fr-FR" sz="900" b="1" baseline="30000" dirty="0">
                <a:latin typeface="Helvetica" charset="0"/>
                <a:ea typeface="Helvetica" charset="0"/>
                <a:cs typeface="Helvetica" charset="0"/>
              </a:rPr>
              <a:t>5</a:t>
            </a:r>
            <a:r>
              <a:rPr lang="fr-FR" sz="900" baseline="30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700" dirty="0">
                <a:latin typeface="Helvetica" charset="0"/>
                <a:ea typeface="Helvetica" charset="0"/>
                <a:cs typeface="Helvetica" charset="0"/>
              </a:rPr>
              <a:t>CAA Marseille, 12 septembre 2019, </a:t>
            </a:r>
            <a:br>
              <a:rPr lang="fr-FR" sz="700" dirty="0">
                <a:latin typeface="Helvetica" charset="0"/>
                <a:ea typeface="Helvetica" charset="0"/>
                <a:cs typeface="Helvetica" charset="0"/>
              </a:rPr>
            </a:br>
            <a:r>
              <a:rPr lang="fr-FR" sz="700" dirty="0">
                <a:latin typeface="Helvetica" charset="0"/>
                <a:ea typeface="Helvetica" charset="0"/>
                <a:cs typeface="Helvetica" charset="0"/>
              </a:rPr>
              <a:t>n° 18MA04244.</a:t>
            </a:r>
          </a:p>
          <a:p>
            <a:pPr algn="just"/>
            <a:endParaRPr lang="fr-FR" sz="750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750" b="1" i="1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  <a:p>
            <a:pPr algn="just"/>
            <a:endParaRPr lang="fr-FR" sz="75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844494" y="2779707"/>
            <a:ext cx="1342690" cy="2231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850" b="1" dirty="0">
                <a:solidFill>
                  <a:srgbClr val="1E498B"/>
                </a:solidFill>
                <a:latin typeface="Helvetica" charset="0"/>
                <a:ea typeface="Helvetica" charset="0"/>
                <a:cs typeface="Helvetica" charset="0"/>
              </a:rPr>
              <a:t>Quelques précisions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925257" y="5791200"/>
            <a:ext cx="1342690" cy="2231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850" b="1" dirty="0">
                <a:solidFill>
                  <a:srgbClr val="1E498B"/>
                </a:solidFill>
                <a:latin typeface="Helvetica" charset="0"/>
                <a:ea typeface="Helvetica" charset="0"/>
                <a:cs typeface="Helvetica" charset="0"/>
              </a:rPr>
              <a:t>Abréviations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708852" y="5986812"/>
            <a:ext cx="1793393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CU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 : Code de l’urbanisme ;</a:t>
            </a:r>
          </a:p>
          <a:p>
            <a:pPr algn="just"/>
            <a:r>
              <a:rPr lang="fr-FR" sz="750" b="1" dirty="0">
                <a:latin typeface="Helvetica" charset="0"/>
                <a:ea typeface="Helvetica" charset="0"/>
                <a:cs typeface="Helvetica" charset="0"/>
              </a:rPr>
              <a:t>CJA</a:t>
            </a:r>
            <a:r>
              <a:rPr lang="fr-FR" sz="750" dirty="0">
                <a:latin typeface="Helvetica" charset="0"/>
                <a:ea typeface="Helvetica" charset="0"/>
                <a:cs typeface="Helvetica" charset="0"/>
              </a:rPr>
              <a:t> : Code de justice administrative.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54" y="2263326"/>
            <a:ext cx="54856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000" b="1" u="sng" cap="small" dirty="0">
              <a:solidFill>
                <a:srgbClr val="1E498B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fr-FR" sz="1000" b="1" u="sng" cap="small" dirty="0">
                <a:solidFill>
                  <a:srgbClr val="1E498B"/>
                </a:solidFill>
                <a:latin typeface="Helvetica" charset="0"/>
                <a:ea typeface="Helvetica" charset="0"/>
                <a:cs typeface="Helvetica" charset="0"/>
              </a:rPr>
              <a:t>I. La sécurisation des autorisations d’urbanisme délivrées antérieurement à l’annulation du plan local d’urbanisme</a:t>
            </a:r>
            <a:endParaRPr lang="fr-FR" sz="1000" dirty="0">
              <a:solidFill>
                <a:srgbClr val="1E498B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8796" y="6464722"/>
            <a:ext cx="48957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000" b="1" u="sng" cap="small" dirty="0">
              <a:solidFill>
                <a:srgbClr val="1E498B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fr-FR" sz="1000" b="1" u="sng" cap="small" dirty="0">
                <a:solidFill>
                  <a:srgbClr val="1E498B"/>
                </a:solidFill>
                <a:latin typeface="Helvetica" charset="0"/>
                <a:ea typeface="Helvetica" charset="0"/>
                <a:cs typeface="Helvetica" charset="0"/>
              </a:rPr>
              <a:t>II. Les incertitudes pesant sur la mise en œuvre de ce dispositif protecteur des autorisations d’urbanisme</a:t>
            </a:r>
            <a:endParaRPr lang="fr-FR" sz="1000" dirty="0">
              <a:solidFill>
                <a:srgbClr val="1E498B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974753" y="7110206"/>
            <a:ext cx="25906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lvl="0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Reste à savoir si ces dispositions nouvelles sont applicables aux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 instances en cours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marL="7938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Sur ce point, la circulaire du 21 décembre 2018</a:t>
            </a:r>
            <a:r>
              <a:rPr lang="fr-FR" sz="900" baseline="30000" dirty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 identifie les « mesures d’application immédiate » de la loi Elan, au nombre desquelles figurent celles de l’article </a:t>
            </a:r>
            <a:br>
              <a:rPr lang="fr-FR" sz="900" dirty="0">
                <a:latin typeface="Helvetica" charset="0"/>
                <a:ea typeface="Helvetica" charset="0"/>
                <a:cs typeface="Helvetica" charset="0"/>
              </a:rPr>
            </a:b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L. 600-12-1 du CU, ainsi entrées en vigueur au 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fr-FR" sz="900" b="1" baseline="30000" dirty="0">
                <a:latin typeface="Helvetica" charset="0"/>
                <a:ea typeface="Helvetica" charset="0"/>
                <a:cs typeface="Helvetica" charset="0"/>
              </a:rPr>
              <a:t>er</a:t>
            </a:r>
            <a:r>
              <a:rPr lang="fr-FR" sz="900" b="1" dirty="0">
                <a:latin typeface="Helvetica" charset="0"/>
                <a:ea typeface="Helvetica" charset="0"/>
                <a:cs typeface="Helvetica" charset="0"/>
              </a:rPr>
              <a:t> janvier 2019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marL="7938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Toutefois, ni cette circulaire, ni la lecture de cette disposition n’apportent de quelconque précision sur l’éventuelle application de ce dispositif aux instances en cours.</a:t>
            </a:r>
          </a:p>
          <a:p>
            <a:pPr marL="7938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indent="-7938" algn="just">
              <a:defRPr/>
            </a:pP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La cour administrative d’appel de Marseille</a:t>
            </a:r>
            <a:r>
              <a:rPr lang="fr-FR" sz="900" baseline="30000" dirty="0">
                <a:latin typeface="Helvetica" charset="0"/>
                <a:ea typeface="Helvetica" charset="0"/>
                <a:cs typeface="Helvetica" charset="0"/>
              </a:rPr>
              <a:t>5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, a considéré sur ce point – ce qui peut sembler contestable – que l’article L. 600-12-1 du code de l’urbanisme</a:t>
            </a:r>
            <a:r>
              <a:rPr lang="is-IS" sz="900" dirty="0">
                <a:latin typeface="Helvetica" charset="0"/>
                <a:ea typeface="Helvetica" charset="0"/>
                <a:cs typeface="Helvetica" charset="0"/>
              </a:rPr>
              <a:t> était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 applicable aux instances en cours (</a:t>
            </a:r>
            <a:r>
              <a:rPr lang="fr-FR" sz="900" i="1" dirty="0">
                <a:latin typeface="Helvetica" charset="0"/>
                <a:ea typeface="Helvetica" charset="0"/>
                <a:cs typeface="Helvetica" charset="0"/>
              </a:rPr>
              <a:t>cf. </a:t>
            </a:r>
            <a:r>
              <a:rPr lang="fr-FR" sz="900" dirty="0">
                <a:latin typeface="Helvetica" charset="0"/>
                <a:ea typeface="Helvetica" charset="0"/>
                <a:cs typeface="Helvetica" charset="0"/>
              </a:rPr>
              <a:t>arrêt précité). </a:t>
            </a:r>
          </a:p>
          <a:p>
            <a:pPr marL="7938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  <a:p>
            <a:pPr marL="7938" lvl="0" indent="-7938" algn="just">
              <a:defRPr/>
            </a:pPr>
            <a:endParaRPr lang="fr-FR" sz="90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49" name="Grouper 12">
            <a:extLst>
              <a:ext uri="{FF2B5EF4-FFF2-40B4-BE49-F238E27FC236}">
                <a16:creationId xmlns:a16="http://schemas.microsoft.com/office/drawing/2014/main" id="{EC52F7EB-FE70-5C40-A02B-343E4F39272B}"/>
              </a:ext>
            </a:extLst>
          </p:cNvPr>
          <p:cNvGrpSpPr/>
          <p:nvPr/>
        </p:nvGrpSpPr>
        <p:grpSpPr>
          <a:xfrm>
            <a:off x="4348472" y="553086"/>
            <a:ext cx="976636" cy="769353"/>
            <a:chOff x="4085793" y="887160"/>
            <a:chExt cx="626440" cy="493483"/>
          </a:xfrm>
        </p:grpSpPr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9A3FC56F-F6FD-334D-A5D9-9B396494B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4206" y="887160"/>
              <a:ext cx="360000" cy="360000"/>
            </a:xfrm>
            <a:prstGeom prst="ellipse">
              <a:avLst/>
            </a:prstGeom>
          </p:spPr>
        </p:pic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DCB799AD-DF19-B640-BAE6-CBD0011D86C5}"/>
                </a:ext>
              </a:extLst>
            </p:cNvPr>
            <p:cNvSpPr txBox="1"/>
            <p:nvPr/>
          </p:nvSpPr>
          <p:spPr>
            <a:xfrm>
              <a:off x="4085793" y="1252117"/>
              <a:ext cx="626440" cy="12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2" cap="small" dirty="0">
                  <a:latin typeface="Helvetica" charset="0"/>
                  <a:ea typeface="Helvetica" charset="0"/>
                  <a:cs typeface="Helvetica" charset="0"/>
                </a:rPr>
                <a:t>Olivier Bonneau</a:t>
              </a:r>
            </a:p>
          </p:txBody>
        </p:sp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8761BE7A-6BEF-DC4D-AF8F-C860610A5A01}"/>
              </a:ext>
            </a:extLst>
          </p:cNvPr>
          <p:cNvSpPr txBox="1"/>
          <p:nvPr/>
        </p:nvSpPr>
        <p:spPr>
          <a:xfrm>
            <a:off x="6553165" y="1121323"/>
            <a:ext cx="1048276" cy="20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2" cap="small" dirty="0">
                <a:latin typeface="Helvetica" charset="0"/>
                <a:ea typeface="Helvetica" charset="0"/>
                <a:cs typeface="Helvetica" charset="0"/>
              </a:rPr>
              <a:t>Antoine Vaz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D531390-038F-8F4C-8857-C14FC4D5F03D}"/>
              </a:ext>
            </a:extLst>
          </p:cNvPr>
          <p:cNvSpPr txBox="1"/>
          <p:nvPr/>
        </p:nvSpPr>
        <p:spPr>
          <a:xfrm>
            <a:off x="5076493" y="1127196"/>
            <a:ext cx="1048276" cy="20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2" cap="small" dirty="0">
                <a:latin typeface="Helvetica" charset="0"/>
                <a:ea typeface="Helvetica" charset="0"/>
                <a:cs typeface="Helvetica" charset="0"/>
              </a:rPr>
              <a:t>Jean </a:t>
            </a:r>
            <a:r>
              <a:rPr lang="fr-FR" sz="702" cap="small" dirty="0" err="1">
                <a:latin typeface="Helvetica" charset="0"/>
                <a:ea typeface="Helvetica" charset="0"/>
                <a:cs typeface="Helvetica" charset="0"/>
              </a:rPr>
              <a:t>Gourdou</a:t>
            </a:r>
            <a:endParaRPr lang="fr-FR" sz="702" cap="small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879AA661-3FDE-F44E-91E2-5DF9B68E16C6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15" y="543613"/>
            <a:ext cx="561600" cy="561600"/>
          </a:xfrm>
          <a:prstGeom prst="ellipse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10B36990-E0CE-054F-8C95-BEA4C215885E}"/>
              </a:ext>
            </a:extLst>
          </p:cNvPr>
          <p:cNvPicPr>
            <a:picLocks/>
          </p:cNvPicPr>
          <p:nvPr/>
        </p:nvPicPr>
        <p:blipFill rotWithShape="1">
          <a:blip r:embed="rId7"/>
          <a:srcRect l="5959" t="1960" r="1582" b="21014"/>
          <a:stretch/>
        </p:blipFill>
        <p:spPr>
          <a:xfrm>
            <a:off x="6795851" y="546949"/>
            <a:ext cx="561600" cy="561600"/>
          </a:xfrm>
          <a:prstGeom prst="ellipse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149806F9-8A63-694A-A091-5CCC195FBB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56641" y="550409"/>
            <a:ext cx="561250" cy="555446"/>
          </a:xfrm>
          <a:prstGeom prst="ellipse">
            <a:avLst/>
          </a:prstGeom>
        </p:spPr>
      </p:pic>
      <p:sp>
        <p:nvSpPr>
          <p:cNvPr id="57" name="ZoneTexte 56">
            <a:extLst>
              <a:ext uri="{FF2B5EF4-FFF2-40B4-BE49-F238E27FC236}">
                <a16:creationId xmlns:a16="http://schemas.microsoft.com/office/drawing/2014/main" id="{D05564DB-758A-0646-89B6-799777AB4E13}"/>
              </a:ext>
            </a:extLst>
          </p:cNvPr>
          <p:cNvSpPr txBox="1"/>
          <p:nvPr/>
        </p:nvSpPr>
        <p:spPr>
          <a:xfrm>
            <a:off x="5853139" y="1126555"/>
            <a:ext cx="9766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2" cap="small" dirty="0">
                <a:latin typeface="Helvetica" charset="0"/>
              </a:rPr>
              <a:t>Laura</a:t>
            </a:r>
            <a:r>
              <a:rPr lang="fr-FR" sz="7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fr-FR" sz="702" cap="small" dirty="0" err="1">
                <a:latin typeface="Helvetica" charset="0"/>
              </a:rPr>
              <a:t>Descubes</a:t>
            </a:r>
            <a:endParaRPr lang="fr-FR" sz="702" cap="small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51041"/>
      </p:ext>
    </p:extLst>
  </p:cSld>
  <p:clrMapOvr>
    <a:masterClrMapping/>
  </p:clrMapOvr>
</p:sld>
</file>

<file path=ppt/theme/theme1.xml><?xml version="1.0" encoding="utf-8"?>
<a:theme xmlns:a="http://schemas.openxmlformats.org/drawingml/2006/main" name="bulletin_2.0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lletin_2.0" id="{C36112D5-6B3F-0647-B477-E60A6B654780}" vid="{949E0919-CAF2-DA44-8F72-523B58BFAD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bulletin_2.0</Template>
  <TotalTime>457</TotalTime>
  <Words>387</Words>
  <Application>Microsoft Macintosh PowerPoint</Application>
  <PresentationFormat>Personnalisé</PresentationFormat>
  <Paragraphs>96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Wingdings</vt:lpstr>
      <vt:lpstr>bulletin_2.0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Portable</dc:creator>
  <cp:lastModifiedBy>Stagiaire Ob</cp:lastModifiedBy>
  <cp:revision>235</cp:revision>
  <cp:lastPrinted>2019-11-05T11:09:51Z</cp:lastPrinted>
  <dcterms:created xsi:type="dcterms:W3CDTF">2018-08-10T09:38:03Z</dcterms:created>
  <dcterms:modified xsi:type="dcterms:W3CDTF">2019-11-13T18:14:44Z</dcterms:modified>
</cp:coreProperties>
</file>